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7560000" cx="10692000"/>
  <p:notesSz cx="7560000" cy="10692000"/>
  <p:embeddedFontLst>
    <p:embeddedFont>
      <p:font typeface="IBM Plex Sans"/>
      <p:regular r:id="rId8"/>
      <p:bold r:id="rId9"/>
      <p:italic r:id="rId10"/>
      <p:boldItalic r:id="rId11"/>
    </p:embeddedFont>
    <p:embeddedFont>
      <p:font typeface="IBM Plex Sans Light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60">
          <p15:clr>
            <a:srgbClr val="A4A3A4"/>
          </p15:clr>
        </p15:guide>
        <p15:guide id="2" pos="6552">
          <p15:clr>
            <a:srgbClr val="A4A3A4"/>
          </p15:clr>
        </p15:guide>
        <p15:guide id="3" orient="horz" pos="212">
          <p15:clr>
            <a:srgbClr val="A4A3A4"/>
          </p15:clr>
        </p15:guide>
        <p15:guide id="4" orient="horz" pos="4570">
          <p15:clr>
            <a:srgbClr val="A4A3A4"/>
          </p15:clr>
        </p15:guide>
        <p15:guide id="5" pos="3368">
          <p15:clr>
            <a:srgbClr val="A4A3A4"/>
          </p15:clr>
        </p15:guide>
        <p15:guide id="6" orient="horz" pos="1800">
          <p15:clr>
            <a:srgbClr val="A4A3A4"/>
          </p15:clr>
        </p15:guide>
        <p15:guide id="7" pos="4553">
          <p15:clr>
            <a:srgbClr val="A4A3A4"/>
          </p15:clr>
        </p15:guide>
        <p15:guide id="8" pos="4298">
          <p15:clr>
            <a:srgbClr val="A4A3A4"/>
          </p15:clr>
        </p15:guide>
        <p15:guide id="9" pos="3496">
          <p15:clr>
            <a:srgbClr val="9AA0A6"/>
          </p15:clr>
        </p15:guide>
        <p15:guide id="10" orient="horz" pos="911">
          <p15:clr>
            <a:srgbClr val="9AA0A6"/>
          </p15:clr>
        </p15:guide>
        <p15:guide id="11" orient="horz" pos="2182">
          <p15:clr>
            <a:srgbClr val="9AA0A6"/>
          </p15:clr>
        </p15:guide>
        <p15:guide id="12" pos="2363">
          <p15:clr>
            <a:srgbClr val="9AA0A6"/>
          </p15:clr>
        </p15:guide>
        <p15:guide id="13" pos="2276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.xml><?xml version="1.0" encoding="utf-8"?>
<a:tblStyleLst xmlns:a="http://schemas.openxmlformats.org/drawingml/2006/main" xmlns:r="http://schemas.openxmlformats.org/officeDocument/2006/relationships" def="{5B2BC81D-92A0-41E7-9319-406DF88E7582}">
  <a:tblStyle styleId="{5B2BC81D-92A0-41E7-9319-406DF88E758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0"/>
        <p:guide pos="6552"/>
        <p:guide pos="212" orient="horz"/>
        <p:guide pos="4570" orient="horz"/>
        <p:guide pos="3368"/>
        <p:guide pos="1800" orient="horz"/>
        <p:guide pos="4553"/>
        <p:guide pos="4298"/>
        <p:guide pos="3496"/>
        <p:guide pos="911" orient="horz"/>
        <p:guide pos="2182" orient="horz"/>
        <p:guide pos="2363"/>
        <p:guide pos="2276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IBMPlexSans-boldItalic.fntdata"/><Relationship Id="rId10" Type="http://schemas.openxmlformats.org/officeDocument/2006/relationships/font" Target="fonts/IBMPlexSans-italic.fntdata"/><Relationship Id="rId13" Type="http://schemas.openxmlformats.org/officeDocument/2006/relationships/font" Target="fonts/IBMPlexSansLight-bold.fntdata"/><Relationship Id="rId12" Type="http://schemas.openxmlformats.org/officeDocument/2006/relationships/font" Target="fonts/IBMPlexSansLight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IBMPlexSans-bold.fntdata"/><Relationship Id="rId15" Type="http://schemas.openxmlformats.org/officeDocument/2006/relationships/font" Target="fonts/IBMPlexSansLight-boldItalic.fntdata"/><Relationship Id="rId14" Type="http://schemas.openxmlformats.org/officeDocument/2006/relationships/font" Target="fonts/IBMPlexSansLight-italic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IBMPlexSans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d373a4723_0_235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d373a4723_0_2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20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20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20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2000"/>
              </a:spcBef>
              <a:spcAft>
                <a:spcPts val="20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50" y="-75"/>
            <a:ext cx="10692000" cy="75600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>
              <a:solidFill>
                <a:schemeClr val="dk1"/>
              </a:solidFill>
              <a:latin typeface="IBM Plex Sans Light"/>
              <a:ea typeface="IBM Plex Sans Light"/>
              <a:cs typeface="IBM Plex Sans Light"/>
              <a:sym typeface="IBM Plex Sans Light"/>
            </a:endParaRPr>
          </a:p>
        </p:txBody>
      </p:sp>
      <p:graphicFrame>
        <p:nvGraphicFramePr>
          <p:cNvPr id="55" name="Google Shape;55;p13"/>
          <p:cNvGraphicFramePr/>
          <p:nvPr/>
        </p:nvGraphicFramePr>
        <p:xfrm>
          <a:off x="567058" y="13095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{5B2BC81D-92A0-41E7-9319-406DF88E7582}</a:tableStyleId>
              </a:tblPr>
              <a:tblGrid>
                <a:gridCol w="2008950"/>
                <a:gridCol w="2461200"/>
                <a:gridCol w="2744675"/>
                <a:gridCol w="2343050"/>
              </a:tblGrid>
              <a:tr h="535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Goal 1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Goal 2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Goal 3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79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Specific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 do you want to accomplish? Who needs to be included? When do you want to do this? Why is this a goal?</a:t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8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1379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Measurable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you measure progress and know if you’ve successfully met your goal?</a:t>
                      </a:r>
                      <a:endParaRPr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1200"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57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Achievable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How can the goal be achieved? What are the steps I should take?</a:t>
                      </a:r>
                      <a:endParaRPr sz="800">
                        <a:solidFill>
                          <a:schemeClr val="dk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57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Relevant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Why am I setting this goal now? Is it aligned with overall objectives?</a:t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  <a:tr h="8570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" sz="1200">
                          <a:solidFill>
                            <a:srgbClr val="68ACE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Time-Bound</a:t>
                      </a:r>
                      <a:endParaRPr b="1" sz="1200">
                        <a:solidFill>
                          <a:srgbClr val="68ACE1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" sz="800">
                          <a:solidFill>
                            <a:schemeClr val="dk1"/>
                          </a:solidFill>
                          <a:latin typeface="IBM Plex Sans"/>
                          <a:ea typeface="IBM Plex Sans"/>
                          <a:cs typeface="IBM Plex Sans"/>
                          <a:sym typeface="IBM Plex Sans"/>
                        </a:rPr>
                        <a:t>What’s the deadline and is it realistic?</a:t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b="1" sz="1200">
                        <a:solidFill>
                          <a:srgbClr val="3C78D8"/>
                        </a:solidFill>
                        <a:latin typeface="IBM Plex Sans"/>
                        <a:ea typeface="IBM Plex Sans"/>
                        <a:cs typeface="IBM Plex Sans"/>
                        <a:sym typeface="IBM Plex Sans"/>
                      </a:endParaRPr>
                    </a:p>
                  </a:txBody>
                  <a:tcPr marT="91425" marB="91425" marR="91425" marL="91425">
                    <a:lnL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rgbClr val="000000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56" name="Google Shape;56;p13"/>
          <p:cNvSpPr txBox="1"/>
          <p:nvPr/>
        </p:nvSpPr>
        <p:spPr>
          <a:xfrm>
            <a:off x="50" y="542200"/>
            <a:ext cx="4064700" cy="46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3429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68ACE1"/>
                </a:solidFill>
                <a:latin typeface="IBM Plex Sans"/>
                <a:ea typeface="IBM Plex Sans"/>
                <a:cs typeface="IBM Plex Sans"/>
                <a:sym typeface="IBM Plex Sans"/>
              </a:rPr>
              <a:t>SMART GOALS</a:t>
            </a:r>
            <a:endParaRPr>
              <a:solidFill>
                <a:srgbClr val="68ACE1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0" y="0"/>
            <a:ext cx="10711500" cy="336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28575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800">
                <a:latin typeface="IBM Plex Sans"/>
                <a:ea typeface="IBM Plex Sans"/>
                <a:cs typeface="IBM Plex Sans"/>
                <a:sym typeface="IBM Plex Sans"/>
              </a:rPr>
              <a:t>THE FINLAB TOOLKIT | TOOLCARD</a:t>
            </a:r>
            <a:endParaRPr b="1" sz="800">
              <a:latin typeface="IBM Plex Sans"/>
              <a:ea typeface="IBM Plex Sans"/>
              <a:cs typeface="IBM Plex Sans"/>
              <a:sym typeface="IBM Plex San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